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4" r:id="rId5"/>
    <p:sldId id="261" r:id="rId6"/>
    <p:sldId id="265" r:id="rId7"/>
    <p:sldId id="266" r:id="rId8"/>
    <p:sldId id="262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2" r:id="rId23"/>
    <p:sldId id="283" r:id="rId24"/>
    <p:sldId id="284" r:id="rId25"/>
    <p:sldId id="280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1" r:id="rId34"/>
    <p:sldId id="292" r:id="rId35"/>
    <p:sldId id="293" r:id="rId36"/>
    <p:sldId id="294" r:id="rId37"/>
    <p:sldId id="295" r:id="rId38"/>
    <p:sldId id="258" r:id="rId39"/>
    <p:sldId id="26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7CAE-09AE-8D88-78FE-76A974E8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EE2FE-5DAB-D451-F737-1DC6F354A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FD922-12AC-5258-8AAE-5D606F7A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5DE8-3310-A214-D594-96F9B43B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E66E-5CDE-53E1-58D6-6E9EA353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4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554A-6751-6204-6F41-35EE620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3ACC3-1806-5CB5-2E70-491B48575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2535D-2048-F526-8210-94D3A01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33E69-B723-F1B0-4192-58829755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0504-4DD3-8448-F408-CAFA6176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4F036-BBF3-3ACF-C231-81E8652DE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FEC29-1E4C-2C46-AC72-1619FEA84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45B52-8E7C-715A-170A-B1BCBB23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C24E-1054-27BB-16A5-20870C34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E045-F42A-3D88-4649-A514ECF3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7E12-ABE9-5056-5CC7-0FC639CA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61DF-747E-02FF-7932-EB01450C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88D7-E882-3CE1-AD1F-C942C648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38FB-6327-D337-C24E-0806800D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6722-2F9A-50D6-843E-EE4CB538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B485-C1F8-F928-7CBD-1D64B5EB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BC96-780B-3245-A147-24C07CD6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49077-E56B-90B9-F19D-DA69116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4CE6-5517-DD7F-1C28-5755AB1E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CB33-B836-3166-3064-7D83CA75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9272-BCD6-947A-992D-95EB330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0722D-89BE-40C5-7487-ECF9F1662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BD6F0-6909-3E74-77EC-9A82BFFEB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23707-9151-9B0E-CAB9-AEABDA4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7AEF0-B4B0-5FDA-03AE-E183B169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3A90-62D5-72A7-8FE4-923C1A20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D90-E7CD-28C9-56CA-8ADFEA2B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6B43-418D-EA7F-454D-7F83C2C7C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9140-EF9D-F6CB-B932-8FDBFC03B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5D09D-F241-9942-E7D2-5BF75A506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33A8-4A14-B94A-5A0D-4FB03204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6ACEF-8F21-9922-4A52-C9557842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FD5F3-EFEA-9213-951F-1416AA3D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22844-AC1B-969E-6D9B-E90B41CC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955-117E-B4D0-108B-EA2C444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6215-777E-B1A6-8CDA-132ACCF2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CD7A8-1977-4B05-9893-4F4E7293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B0B3-EAE6-BDAD-9120-71139BB1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F2A07-659F-127F-2BBD-BAE7DE4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B4D35-6F5A-53CD-EEB3-2F3037BC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4FF15-F696-181C-449A-27D38A1A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1848-E065-A53A-EB15-8AC73D99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CF35-E561-C4AF-7CF6-0C137958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4B681-35EB-99CF-B3F5-1083FAB74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B9937-41BF-7106-B106-EAC70348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61970-FC90-B479-7AFA-AEBB617A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1BF9-C643-1D1B-F9B5-CF3E617F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1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850D-7F8F-B50F-734F-5D61AEB4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FED6D-52C3-CC64-2973-08F93D40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8F8D9-07B7-0B5F-1A2B-E2F2A140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6A2C3-7B08-2291-41E5-347C147F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0DDDE-40BA-88CE-8D59-F0B6ED8B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655CB-E365-B5F9-AB88-FCEFAFA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F3D74-466B-C4A7-AFE8-B2ECC1D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5FC05-F731-21E2-86B8-9901301E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C2DF6-A9A8-3E55-A29E-6FAF076B3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A3392-340A-4059-9FFC-9C3C1F3955D0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3D6D-B179-2ED7-59DD-E1D4ECDB0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177DB-A01A-90E4-17C5-6BFF7B79C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7A92-D85C-2721-B142-90DA7C84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8359"/>
            <a:ext cx="9144000" cy="2387600"/>
          </a:xfrm>
        </p:spPr>
        <p:txBody>
          <a:bodyPr/>
          <a:lstStyle/>
          <a:p>
            <a:r>
              <a:rPr lang="en-US" dirty="0"/>
              <a:t>BULLSEYE!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F464C-6908-2AEF-039B-3399B272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8033"/>
            <a:ext cx="9144000" cy="2387599"/>
          </a:xfrm>
        </p:spPr>
        <p:txBody>
          <a:bodyPr>
            <a:normAutofit/>
          </a:bodyPr>
          <a:lstStyle/>
          <a:p>
            <a:r>
              <a:rPr lang="en-US" sz="3500" dirty="0"/>
              <a:t>Hit reproducibility with </a:t>
            </a:r>
            <a:r>
              <a:rPr lang="en-US" sz="3500" i="1" dirty="0">
                <a:solidFill>
                  <a:srgbClr val="FF0000"/>
                </a:solidFill>
              </a:rPr>
              <a:t>t a r g e t s </a:t>
            </a:r>
            <a:r>
              <a:rPr lang="en-US" sz="3500" dirty="0"/>
              <a:t>in R</a:t>
            </a:r>
          </a:p>
          <a:p>
            <a:endParaRPr lang="en-US" sz="3500" dirty="0"/>
          </a:p>
          <a:p>
            <a:r>
              <a:rPr lang="en-US" dirty="0"/>
              <a:t>Murphy John</a:t>
            </a:r>
          </a:p>
          <a:p>
            <a:r>
              <a:rPr lang="en-US" dirty="0"/>
              <a:t>2025-09-25</a:t>
            </a:r>
          </a:p>
        </p:txBody>
      </p:sp>
      <p:pic>
        <p:nvPicPr>
          <p:cNvPr id="1026" name="Picture 2" descr="Target Mascot: Everything You Want to Know About Bullseye">
            <a:extLst>
              <a:ext uri="{FF2B5EF4-FFF2-40B4-BE49-F238E27FC236}">
                <a16:creationId xmlns:a16="http://schemas.microsoft.com/office/drawing/2014/main" id="{110FDB0A-92ED-A307-D561-C023F1CB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80" y="4364142"/>
            <a:ext cx="3398549" cy="22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3766D-8E7D-D632-310E-04F4607E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66" y="85826"/>
            <a:ext cx="2700284" cy="3116128"/>
          </a:xfrm>
          <a:prstGeom prst="rect">
            <a:avLst/>
          </a:prstGeom>
        </p:spPr>
      </p:pic>
      <p:pic>
        <p:nvPicPr>
          <p:cNvPr id="1030" name="Picture 6" descr="Who is Alex from target and why is Alex from target so popular">
            <a:extLst>
              <a:ext uri="{FF2B5EF4-FFF2-40B4-BE49-F238E27FC236}">
                <a16:creationId xmlns:a16="http://schemas.microsoft.com/office/drawing/2014/main" id="{4F3EE24A-458C-7080-41AF-08EB9CFB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222343"/>
            <a:ext cx="3017327" cy="29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Studio Company Information - Funding, Investors, and More">
            <a:extLst>
              <a:ext uri="{FF2B5EF4-FFF2-40B4-BE49-F238E27FC236}">
                <a16:creationId xmlns:a16="http://schemas.microsoft.com/office/drawing/2014/main" id="{846BA2D3-AA87-89F9-2BEA-661259260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5" t="33624" r="9081" b="33324"/>
          <a:stretch>
            <a:fillRect/>
          </a:stretch>
        </p:blipFill>
        <p:spPr bwMode="auto">
          <a:xfrm>
            <a:off x="433137" y="4870602"/>
            <a:ext cx="3398549" cy="136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27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18D-7BAB-C50B-C174-9BE6E4C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E4284-778A-B3C5-6668-6B4CCA33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A60AB-70D5-C8AC-BE45-E5199DD6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11" y="1825625"/>
            <a:ext cx="6065989" cy="7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621C-87D0-C740-F57E-6466AD46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B654-5C0A-BF69-EBBB-51FE325A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2CE4-B46E-F7F8-9138-E2350E5F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44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036A6-687F-5A76-3420-6258413A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46" y="1825625"/>
            <a:ext cx="6821134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A48E-EA31-0777-51DE-10851DF0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4CB4-C2B3-5704-F8AC-B0B804FD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2034-CD0A-45A1-D201-1D4F94D8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F494D-295A-82A4-0019-F0110E1E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31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1A9B-6743-201A-564E-E497955D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9A01-FF04-5966-8204-F97024DC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205C1-ECEA-21E9-36A2-ED69E87C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899AA-0B67-8977-11F6-9681F238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4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5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F9A8-CF22-AFE8-A3B9-09ADF367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4234-C75E-2511-A5C0-51C98DAD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D334-D257-2311-83B9-22E0F89A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Source custom functions for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21187-49DD-071F-9CB8-0C1C16C5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59" y="1485893"/>
            <a:ext cx="3635141" cy="262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6A3B7-EF32-E626-0A4C-14C0BD83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86" y="4231453"/>
            <a:ext cx="6999314" cy="26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880F-3EBD-0B7E-C719-C273A0A6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3D44-CF6F-C186-98C3-38CE639E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4B5B-737A-E8AE-A327-BD7720763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DC7-36A6-64F0-E52A-972A2DE7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ggplot2::diamonds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5416-11F6-16F4-A324-25612FAD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7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Prices and other attributes of ~ 54,000 diamonds</a:t>
            </a:r>
          </a:p>
          <a:p>
            <a:r>
              <a:rPr lang="en-US" sz="2400" dirty="0"/>
              <a:t>How do carat, cut, color, and clarity influence diamond price?</a:t>
            </a:r>
          </a:p>
          <a:p>
            <a:r>
              <a:rPr lang="en-US" sz="2400" dirty="0"/>
              <a:t>TODO:</a:t>
            </a:r>
          </a:p>
          <a:p>
            <a:pPr lvl="1"/>
            <a:r>
              <a:rPr lang="en-US" sz="2000" dirty="0"/>
              <a:t>Load and process data</a:t>
            </a:r>
          </a:p>
          <a:p>
            <a:pPr lvl="1"/>
            <a:r>
              <a:rPr lang="en-US" sz="2000" dirty="0"/>
              <a:t>EDA</a:t>
            </a:r>
          </a:p>
          <a:p>
            <a:pPr lvl="1"/>
            <a:r>
              <a:rPr lang="en-US" sz="2000" dirty="0"/>
              <a:t>Fit a model</a:t>
            </a:r>
          </a:p>
          <a:p>
            <a:pPr lvl="1"/>
            <a:r>
              <a:rPr lang="en-US" sz="2000" dirty="0"/>
              <a:t>Plot results</a:t>
            </a:r>
          </a:p>
          <a:p>
            <a:pPr lvl="1"/>
            <a:r>
              <a:rPr lang="en-US" sz="2000" dirty="0"/>
              <a:t>Diagnostics</a:t>
            </a:r>
          </a:p>
          <a:p>
            <a:pPr lvl="1"/>
            <a:r>
              <a:rPr lang="en-US" sz="2000" dirty="0"/>
              <a:t>Save results</a:t>
            </a:r>
          </a:p>
        </p:txBody>
      </p:sp>
      <p:pic>
        <p:nvPicPr>
          <p:cNvPr id="4" name="Picture 4" descr="Diamond Cartoon Vector Art, Icons, and Graphics for Free Download">
            <a:extLst>
              <a:ext uri="{FF2B5EF4-FFF2-40B4-BE49-F238E27FC236}">
                <a16:creationId xmlns:a16="http://schemas.microsoft.com/office/drawing/2014/main" id="{BA2A58B9-894A-4FC9-4AC6-792F97E8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76" y="2966338"/>
            <a:ext cx="3526537" cy="35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9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F71B-8C5D-188A-BB68-F9268C8D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2E9D-485E-A7F0-3948-B8AB1354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A50A-B330-CFDF-6FD0-4D1325B0F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F15DB-C54C-BBEF-A557-C5DFB799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966" y="365125"/>
            <a:ext cx="3543795" cy="1276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DD54B9-8315-1DE5-19C4-5D73B47A1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50" y="2117558"/>
            <a:ext cx="4353650" cy="47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7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0372-B469-5729-8F44-170E3FA7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7BE4-ED4B-1585-C5CD-2434D19B6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1708F3-A2B1-C606-4E24-04D5023E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32" y="2963105"/>
            <a:ext cx="7656576" cy="21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4CA1-2EA7-5B36-AD1D-3881A1FB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FEE8-E90B-BF20-59B4-C91AE554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4B16-B425-2A98-9391-BA1EAC8F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800F-03B4-D697-8779-11AD414D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84" y="2372292"/>
            <a:ext cx="564911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075-C934-9840-825A-B157B391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E85D-DCB6-886B-1EF7-CEEF1436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A165-D5E4-7656-5E7C-FD418E3B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128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 an error </a:t>
            </a:r>
          </a:p>
          <a:p>
            <a:pPr marL="457200" lvl="1" indent="0">
              <a:buNone/>
            </a:pPr>
            <a:r>
              <a:rPr lang="en-US" sz="2000" dirty="0"/>
              <a:t>  Or your advisor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D2E62-311A-9B50-BE7D-95B413D5C95D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F1B94BB4-B417-3956-D5C5-AEEBA050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1258C3-6CEF-5016-4CB8-C3A63E4D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29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1D94-2A9D-E8D3-E43C-47F8190F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E5CC-0295-E69B-BC88-C99CEF8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642-A5D4-3105-BCD2-8E203E13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C27AE-F17E-9424-F2EB-91F587A9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44" y="5719442"/>
            <a:ext cx="3943900" cy="44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8C46A-8DC4-C742-537D-D5ADB9BC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2368297"/>
            <a:ext cx="7467463" cy="26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4E3F7-01F1-13E0-DE06-288C58B1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D2BB-6BE8-BB81-AFCE-C8ECC540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46BC-FAE2-C44A-77D8-36091FD0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66EBC-244C-61B4-1796-A044A9CD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47" y="2280159"/>
            <a:ext cx="2286319" cy="1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8C5DC-9E18-D03F-1471-F8F9368B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7"/>
          <a:stretch>
            <a:fillRect/>
          </a:stretch>
        </p:blipFill>
        <p:spPr>
          <a:xfrm>
            <a:off x="5625647" y="2697480"/>
            <a:ext cx="6001302" cy="40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9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2415-B69E-B648-3C17-3FF4BDFB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992A-69A5-3178-C301-3CFFC33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0766-9D84-A031-FE78-90084333C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1AFA6-8FDE-EC36-B112-57687A41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31" y="501722"/>
            <a:ext cx="2422433" cy="1052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E4F43-FD2A-996F-D15B-42FC39FA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925451"/>
            <a:ext cx="5772912" cy="49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37C1-E46D-6DDF-31DF-3F1B1CDA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540C-AC29-9A2A-3F13-62E99255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567-8B5D-7ED0-647E-076FDADC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AB7B4-6E4B-218E-9AAC-CBA0C9D3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72" y="2987041"/>
            <a:ext cx="6682256" cy="36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B5B5-44EC-9130-9184-D6F8AA85F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94C0-60D3-446E-13B1-D0D92B15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1368-EBEB-1D5B-7144-E725719C2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4B92B-2878-B6FD-D720-5C90D79D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30" y="1744788"/>
            <a:ext cx="2286319" cy="181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636A81-D496-AC7C-B93E-E120256445FE}"/>
              </a:ext>
            </a:extLst>
          </p:cNvPr>
          <p:cNvGrpSpPr/>
          <p:nvPr/>
        </p:nvGrpSpPr>
        <p:grpSpPr>
          <a:xfrm>
            <a:off x="6784848" y="1825600"/>
            <a:ext cx="5251704" cy="4917324"/>
            <a:chOff x="7604118" y="2301086"/>
            <a:chExt cx="4587882" cy="44418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445D55-AC3C-84E1-566E-826B9984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0177"/>
            <a:stretch>
              <a:fillRect/>
            </a:stretch>
          </p:blipFill>
          <p:spPr>
            <a:xfrm>
              <a:off x="11383638" y="2301086"/>
              <a:ext cx="808362" cy="4351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18212D-92E7-214E-DC18-105CF6E5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496" r="36715"/>
            <a:stretch>
              <a:fillRect/>
            </a:stretch>
          </p:blipFill>
          <p:spPr>
            <a:xfrm>
              <a:off x="7604118" y="2391586"/>
              <a:ext cx="3685674" cy="4351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85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02D6-8A78-066D-8238-A3B2A6A8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4194-25B5-F182-2DFF-DB1538C2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5C7-BD62-034C-A7C6-753F69A0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45" y="2995552"/>
            <a:ext cx="566816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1645-4BF0-0C0B-4AF6-DA1DEC11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2CF7-52D2-C836-C32D-F719756A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2A42-1020-3BC6-1C35-9736D62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A1095-B514-8575-1773-8DA2A30B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E0636-727D-AD03-BA2C-8E9834DA03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4" r="5625"/>
          <a:stretch>
            <a:fillRect/>
          </a:stretch>
        </p:blipFill>
        <p:spPr>
          <a:xfrm>
            <a:off x="5684830" y="2853919"/>
            <a:ext cx="6363914" cy="3780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6D2E6-1211-96EE-69FC-E39E47CE6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19" y="2502258"/>
            <a:ext cx="2895441" cy="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4438-74EF-BF54-7E09-24CA6F40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9EE-6494-9DB3-E1DB-135056E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F5F1-2C7B-B64B-CE79-A9D0830C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F951-A71F-5367-6CB4-EB0EB5DC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EC16E-FD6F-AE8A-0278-3BBBE7A5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4" r="5625"/>
          <a:stretch>
            <a:fillRect/>
          </a:stretch>
        </p:blipFill>
        <p:spPr>
          <a:xfrm>
            <a:off x="5684830" y="2853919"/>
            <a:ext cx="6363914" cy="3780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8B1A8-EE77-7367-1E16-B4382D605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19" y="2502258"/>
            <a:ext cx="2895441" cy="216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6BCF1-D903-87FC-973E-2151C52230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937" t="6997" r="36701" b="6880"/>
          <a:stretch>
            <a:fillRect/>
          </a:stretch>
        </p:blipFill>
        <p:spPr>
          <a:xfrm>
            <a:off x="838200" y="3357394"/>
            <a:ext cx="3486912" cy="350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0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0EEF-A8A5-75DB-9A06-A0F05222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B2B4-2CB9-E4B0-CDC4-7B45432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27C8-E83E-8B83-4976-55E2BB2D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7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04D88-B948-41C6-C987-A9B7DE4A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12783"/>
            <a:ext cx="5032094" cy="4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9460B-A651-6A15-EABC-C6A68AFD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C45A-73E4-4848-EBD7-89B27966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10DD-64EA-6CAF-8698-832C534D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03A3-6B0E-624B-429A-65362EED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54" y="365125"/>
            <a:ext cx="2620882" cy="62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18BE-4D11-ECB9-EBC8-1923EE78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2B5F-9D69-064F-2B7A-AE010619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57160" cy="4910455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so results stay current when changes are made</a:t>
            </a:r>
          </a:p>
          <a:p>
            <a:r>
              <a:rPr lang="en-US" sz="2400" dirty="0"/>
              <a:t>Re-runs only modified steps and their downstream dependencies </a:t>
            </a:r>
          </a:p>
          <a:p>
            <a:r>
              <a:rPr lang="en-US" sz="2400" dirty="0"/>
              <a:t>Flags steps with pending changes so you know exactly where to work</a:t>
            </a:r>
          </a:p>
          <a:p>
            <a:r>
              <a:rPr lang="en-US" sz="2400" dirty="0"/>
              <a:t>An organized workflow is an efficient and reproducible workflow!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00AE4-2559-3B74-C7C3-898BBA52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825624"/>
            <a:ext cx="3382489" cy="34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9411-90C4-D158-1EB6-7B3A9566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5357-FD2C-BDB2-8465-AE6D330D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4B34-DD9C-BE4F-8ED8-9C3523BB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09E3-DA7A-2200-3AD3-F19D8B03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1883921"/>
            <a:ext cx="5039471" cy="154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8BCC-B986-C73C-3578-11C8FAB3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32" y="3864771"/>
            <a:ext cx="331516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45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536D-63E7-A0EB-F07B-506011F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8B75-84A1-446A-5CEF-A3F8ED1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69EC-E2E1-6AC1-7A35-922B3AD72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DAA0FA-F858-70E4-2B06-CFF5C0F27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" t="1067"/>
          <a:stretch>
            <a:fillRect/>
          </a:stretch>
        </p:blipFill>
        <p:spPr>
          <a:xfrm>
            <a:off x="6403830" y="1325880"/>
            <a:ext cx="5788170" cy="4250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13B27-766A-3C79-3547-282066C9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76" y="638026"/>
            <a:ext cx="3315163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7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F553-D47F-E7A7-69B2-31D73FE9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C6FA-3511-14D3-D874-CB45F191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3FC9-20BF-B846-1AFB-34CBB35C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C849B-76E4-D852-8177-DA4A9165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2" t="7584" r="3811"/>
          <a:stretch>
            <a:fillRect/>
          </a:stretch>
        </p:blipFill>
        <p:spPr>
          <a:xfrm>
            <a:off x="6830569" y="1392729"/>
            <a:ext cx="5212080" cy="5465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77AE0-FC68-BB34-CE3B-E0F29F2D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69" y="774138"/>
            <a:ext cx="2124371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C50E-CD89-8A17-C37C-255ED697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454B-6B79-11A9-1A08-3B93811E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DD23-A1FD-1D3C-B76B-D1CB48589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are right-skewed so fit gamma regression model with carat, cut, color, and clarity as predictors of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8016A-D5B5-0CE0-D3D7-0D86A3AE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8" y="3270015"/>
            <a:ext cx="6634490" cy="2379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071C4-0C73-9A83-F008-844002D0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277" y="3673878"/>
            <a:ext cx="3305636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D4F004-BE47-773F-A1FC-1502C36A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987074"/>
            <a:ext cx="5334291" cy="554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CA327-255F-1F94-6ECC-E7605627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D397-C45C-9F23-3720-894ABBC8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782867"/>
            <a:ext cx="5772956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59F3B-EF9B-5FD6-4BCD-C5EFFCA1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1" y="2873672"/>
            <a:ext cx="6506678" cy="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1AA-CD19-474D-BFB7-86E6D2AE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BAD8-7B1B-CB29-E452-6D0D1BE7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this case, the targets error message was pretty informative but that isn’t always the case</a:t>
            </a:r>
          </a:p>
          <a:p>
            <a:r>
              <a:rPr lang="en-US" sz="2400" dirty="0"/>
              <a:t>Debugging your functions in targets requires a few extra steps</a:t>
            </a:r>
          </a:p>
        </p:txBody>
      </p:sp>
    </p:spTree>
    <p:extLst>
      <p:ext uri="{BB962C8B-B14F-4D97-AF65-F5344CB8AC3E}">
        <p14:creationId xmlns:p14="http://schemas.microsoft.com/office/powerpoint/2010/main" val="308764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3709-FC1D-C36C-6497-4D6C4272D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1A02-A4BA-853D-2CA4-E0DA1042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787D-F8D5-7EA7-1638-3DF2AC77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Recall: when we defined the crew controller for local workers, we asked each worker to create a log file and store it in the /logs folder</a:t>
            </a:r>
          </a:p>
          <a:p>
            <a:r>
              <a:rPr lang="en-US" sz="2400" dirty="0"/>
              <a:t>When you encounter an error with little explanation, go to the most recent log and you’ll find a more detailed report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AFAF0-DADF-EB27-A935-5013F76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7" y="3429000"/>
            <a:ext cx="3356987" cy="32126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1536E0-F012-87CA-9459-AA04ABBE1FC0}"/>
              </a:ext>
            </a:extLst>
          </p:cNvPr>
          <p:cNvSpPr/>
          <p:nvPr/>
        </p:nvSpPr>
        <p:spPr>
          <a:xfrm>
            <a:off x="978408" y="517550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B79FA-A5E5-C648-1E23-D8C5E053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87" y="3736489"/>
            <a:ext cx="5710121" cy="24404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7BDEB-C93F-8C57-7FCB-76148939F534}"/>
              </a:ext>
            </a:extLst>
          </p:cNvPr>
          <p:cNvSpPr/>
          <p:nvPr/>
        </p:nvSpPr>
        <p:spPr>
          <a:xfrm>
            <a:off x="8610600" y="384127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25775F-F955-1F9D-045F-35A5FD2225A8}"/>
              </a:ext>
            </a:extLst>
          </p:cNvPr>
          <p:cNvSpPr/>
          <p:nvPr/>
        </p:nvSpPr>
        <p:spPr>
          <a:xfrm>
            <a:off x="4587240" y="4258056"/>
            <a:ext cx="1740408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8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D2AD-19A0-8A2D-C136-C27DDED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F2AA-9C1F-80CC-29F8-741BE0A1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E6AE-53A5-6F24-6AC2-0B69E1B3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5FA70-57FC-F2CE-FF2D-9ED2BAB3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9" y="1690688"/>
            <a:ext cx="5368933" cy="4871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F74D3-31CA-8A1A-C2B5-689FBC3BEDBD}"/>
              </a:ext>
            </a:extLst>
          </p:cNvPr>
          <p:cNvSpPr txBox="1"/>
          <p:nvPr/>
        </p:nvSpPr>
        <p:spPr>
          <a:xfrm>
            <a:off x="5251585" y="1947672"/>
            <a:ext cx="205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Not super informative in this case because the code is so simple, but much more informative for more complex analyses.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3813587-005B-488C-1B00-F4D6E4D17777}"/>
              </a:ext>
            </a:extLst>
          </p:cNvPr>
          <p:cNvSpPr/>
          <p:nvPr/>
        </p:nvSpPr>
        <p:spPr>
          <a:xfrm>
            <a:off x="5783520" y="3763554"/>
            <a:ext cx="1347216" cy="6949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20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69894-F4B4-CB70-736C-2CCA02E58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8C81-0084-8B28-3415-257DF0AE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92C42-21C3-DB69-DD65-37A8E7D3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pipeline</a:t>
            </a:r>
          </a:p>
          <a:p>
            <a:r>
              <a:rPr lang="en-US" dirty="0"/>
              <a:t>Create project from scratch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github</a:t>
            </a:r>
            <a:r>
              <a:rPr lang="en-US" dirty="0"/>
              <a:t> use 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targetize</a:t>
            </a:r>
            <a:r>
              <a:rPr lang="en-US" dirty="0"/>
              <a:t>” existing project</a:t>
            </a:r>
          </a:p>
          <a:p>
            <a:r>
              <a:rPr lang="en-US" dirty="0"/>
              <a:t>Debugging with targets</a:t>
            </a:r>
          </a:p>
          <a:p>
            <a:r>
              <a:rPr lang="en-US" dirty="0"/>
              <a:t>Targets with uga sapelo2 cluster</a:t>
            </a:r>
          </a:p>
          <a:p>
            <a:r>
              <a:rPr lang="en-US" dirty="0"/>
              <a:t>Parallel processing in targets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17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7C62-B549-3491-55E1-D0862D07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B8CF-FBFC-1D53-AA98-6ADA89DFC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3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4027-C81B-A32D-BD9D-488B8B0A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really like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B554-EE31-A6F4-9453-96F4D9CF7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Functional coding 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  <a:p>
            <a:r>
              <a:rPr lang="en-US" sz="2400" dirty="0"/>
              <a:t>Having one “master” file with all your targets makes the whole workflow way more organized and easier to follow</a:t>
            </a:r>
          </a:p>
          <a:p>
            <a:r>
              <a:rPr lang="en-US" sz="2400" dirty="0"/>
              <a:t>Targets has parallel processing built in, so things run faster, and you don’t have to mess with setting it up yourself</a:t>
            </a:r>
          </a:p>
          <a:p>
            <a:r>
              <a:rPr lang="en-US" sz="2400" dirty="0"/>
              <a:t>Reproducibility is basically forced along the way so when you come back months later (or hand it off to someone else), the pipeline is clear and still works</a:t>
            </a:r>
          </a:p>
        </p:txBody>
      </p:sp>
    </p:spTree>
    <p:extLst>
      <p:ext uri="{BB962C8B-B14F-4D97-AF65-F5344CB8AC3E}">
        <p14:creationId xmlns:p14="http://schemas.microsoft.com/office/powerpoint/2010/main" val="179699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person dumped from Love Island revealed - leaving fans furious as  early favourite axed in brutal twist | The Sun">
            <a:extLst>
              <a:ext uri="{FF2B5EF4-FFF2-40B4-BE49-F238E27FC236}">
                <a16:creationId xmlns:a16="http://schemas.microsoft.com/office/drawing/2014/main" id="{FAD9D61F-F623-CD20-94D8-88614CB8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48" y="2300116"/>
            <a:ext cx="7125903" cy="4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0F91-2236-684A-E6CF-6ACB2928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haven’t turned your head?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1BCD-8397-CD58-D608-06A86C78F370}"/>
              </a:ext>
            </a:extLst>
          </p:cNvPr>
          <p:cNvSpPr/>
          <p:nvPr/>
        </p:nvSpPr>
        <p:spPr>
          <a:xfrm>
            <a:off x="6915342" y="3454223"/>
            <a:ext cx="2059093" cy="8500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tar_visnetwork</a:t>
            </a: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394DD-8018-7193-1F6D-3DC9D5EE9120}"/>
              </a:ext>
            </a:extLst>
          </p:cNvPr>
          <p:cNvSpPr txBox="1"/>
          <p:nvPr/>
        </p:nvSpPr>
        <p:spPr>
          <a:xfrm>
            <a:off x="2682240" y="1884364"/>
            <a:ext cx="68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 hot new bombshell has entered the villa</a:t>
            </a:r>
          </a:p>
        </p:txBody>
      </p:sp>
    </p:spTree>
    <p:extLst>
      <p:ext uri="{BB962C8B-B14F-4D97-AF65-F5344CB8AC3E}">
        <p14:creationId xmlns:p14="http://schemas.microsoft.com/office/powerpoint/2010/main" val="243000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F23-89E3-566E-C829-AD6D18AA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315B-7EDC-1FEC-2A4C-94DEB4FA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(similar to a 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2B02-0930-E3D6-A6AA-958E9D0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2" y="2672188"/>
            <a:ext cx="4476000" cy="30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0C82-4E4C-085C-0995-6DBF852011E5}"/>
              </a:ext>
            </a:extLst>
          </p:cNvPr>
          <p:cNvSpPr txBox="1"/>
          <p:nvPr/>
        </p:nvSpPr>
        <p:spPr>
          <a:xfrm>
            <a:off x="409194" y="5761464"/>
            <a:ext cx="421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cares?! 🥱</a:t>
            </a:r>
          </a:p>
          <a:p>
            <a:r>
              <a:rPr lang="en-US" sz="1600" dirty="0"/>
              <a:t>That pipeline is pretty straightforward. 😴 </a:t>
            </a:r>
          </a:p>
          <a:p>
            <a:r>
              <a:rPr lang="en-US" sz="1600" dirty="0"/>
              <a:t>I can easily remember that! 😏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69C0BB-EA6E-F50B-4DA7-7A4A850675CB}"/>
              </a:ext>
            </a:extLst>
          </p:cNvPr>
          <p:cNvSpPr/>
          <p:nvPr/>
        </p:nvSpPr>
        <p:spPr>
          <a:xfrm>
            <a:off x="5314200" y="3713258"/>
            <a:ext cx="972312" cy="576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418DB-41B2-E525-ACDB-DE71B2F8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9" t="5682" r="28241" b="9632"/>
          <a:stretch>
            <a:fillRect/>
          </a:stretch>
        </p:blipFill>
        <p:spPr>
          <a:xfrm>
            <a:off x="6286512" y="2350008"/>
            <a:ext cx="5905488" cy="4150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802F38-0112-A1E4-9CDB-8BF364525699}"/>
              </a:ext>
            </a:extLst>
          </p:cNvPr>
          <p:cNvSpPr txBox="1"/>
          <p:nvPr/>
        </p:nvSpPr>
        <p:spPr>
          <a:xfrm>
            <a:off x="10121882" y="5129755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212485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580-84F3-3323-44AD-84C81251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7D169-D0C4-AC9E-0DB5-A18BDF1F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7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F35C-A3A2-2489-80E2-43131D26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F263-CC8A-23B8-75F7-2CB39F27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an 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and load the targets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“</a:t>
            </a:r>
            <a:r>
              <a:rPr lang="en-US" dirty="0" err="1"/>
              <a:t>use_targets</a:t>
            </a:r>
            <a:r>
              <a:rPr lang="en-US" dirty="0"/>
              <a:t>()” to create a “_</a:t>
            </a:r>
            <a:r>
              <a:rPr lang="en-US" dirty="0" err="1"/>
              <a:t>targets.R</a:t>
            </a:r>
            <a:r>
              <a:rPr lang="en-US" dirty="0"/>
              <a:t>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folder called “R” where you will store custom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7B100-91B6-CF17-3DAF-AB4FF5C3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06240"/>
            <a:ext cx="4464746" cy="19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86FE-916E-9B68-990E-132A5D81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23286D-78A2-757C-6BF2-40F72852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62" y="76968"/>
            <a:ext cx="3827536" cy="4220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D055A-081A-C2A0-5D74-AECF61608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70" y="4387399"/>
            <a:ext cx="5971130" cy="24706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8629DF-8512-E69B-952C-4BE5FE20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targets.R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AE48E0-6F30-DE71-38F4-2473122B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r>
              <a:rPr lang="en-US" dirty="0"/>
              <a:t>The “master” file of your projects</a:t>
            </a:r>
          </a:p>
          <a:p>
            <a:r>
              <a:rPr lang="en-US" dirty="0"/>
              <a:t>Load packages</a:t>
            </a:r>
          </a:p>
          <a:p>
            <a:r>
              <a:rPr lang="en-US" dirty="0"/>
              <a:t>Set targets options</a:t>
            </a:r>
          </a:p>
          <a:p>
            <a:r>
              <a:rPr lang="en-US" dirty="0"/>
              <a:t>Load custom functions</a:t>
            </a:r>
          </a:p>
          <a:p>
            <a:r>
              <a:rPr lang="en-US" dirty="0"/>
              <a:t>Set up targets pipeline</a:t>
            </a:r>
          </a:p>
        </p:txBody>
      </p:sp>
    </p:spTree>
    <p:extLst>
      <p:ext uri="{BB962C8B-B14F-4D97-AF65-F5344CB8AC3E}">
        <p14:creationId xmlns:p14="http://schemas.microsoft.com/office/powerpoint/2010/main" val="231758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1103</Words>
  <Application>Microsoft Office PowerPoint</Application>
  <PresentationFormat>Widescreen</PresentationFormat>
  <Paragraphs>152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Aptos</vt:lpstr>
      <vt:lpstr>Aptos Display</vt:lpstr>
      <vt:lpstr>Arial</vt:lpstr>
      <vt:lpstr>Arial Black</vt:lpstr>
      <vt:lpstr>Office Theme</vt:lpstr>
      <vt:lpstr>BULLSEYE!</vt:lpstr>
      <vt:lpstr>Chronic Sisyphean coding loop</vt:lpstr>
      <vt:lpstr>What is t a r g e t s? </vt:lpstr>
      <vt:lpstr>Things I really like about t a r g e t s </vt:lpstr>
      <vt:lpstr>Still haven’t turned your head? </vt:lpstr>
      <vt:lpstr>tar_visnetwork()</vt:lpstr>
      <vt:lpstr>Setting up a t a r g e t s project </vt:lpstr>
      <vt:lpstr>Set up</vt:lpstr>
      <vt:lpstr>_targets.R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Example t a r g e t s project </vt:lpstr>
      <vt:lpstr>ggplot2::diamonds dataset</vt:lpstr>
      <vt:lpstr>Load and process data</vt:lpstr>
      <vt:lpstr>Load and process data</vt:lpstr>
      <vt:lpstr>Load and process data</vt:lpstr>
      <vt:lpstr>Load and process data</vt:lpstr>
      <vt:lpstr>Load and process data</vt:lpstr>
      <vt:lpstr>EDA</vt:lpstr>
      <vt:lpstr>EDA</vt:lpstr>
      <vt:lpstr>EDA</vt:lpstr>
      <vt:lpstr>EDA</vt:lpstr>
      <vt:lpstr>EDA</vt:lpstr>
      <vt:lpstr>EDA</vt:lpstr>
      <vt:lpstr>EDA further</vt:lpstr>
      <vt:lpstr>EDA further</vt:lpstr>
      <vt:lpstr>EDA further</vt:lpstr>
      <vt:lpstr>EDA further</vt:lpstr>
      <vt:lpstr>EDA further</vt:lpstr>
      <vt:lpstr>Fit a model</vt:lpstr>
      <vt:lpstr>ERROR</vt:lpstr>
      <vt:lpstr>Debugging in t a r g e t s </vt:lpstr>
      <vt:lpstr>Debugging in t a r g e t s </vt:lpstr>
      <vt:lpstr>Debugging in t a r g e t s </vt:lpstr>
      <vt:lpstr>TODO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Murphy John</dc:creator>
  <cp:lastModifiedBy>Murphy John</cp:lastModifiedBy>
  <cp:revision>41</cp:revision>
  <dcterms:created xsi:type="dcterms:W3CDTF">2025-08-13T15:46:34Z</dcterms:created>
  <dcterms:modified xsi:type="dcterms:W3CDTF">2025-08-29T21:32:00Z</dcterms:modified>
</cp:coreProperties>
</file>